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282" r:id="rId2"/>
    <p:sldId id="278" r:id="rId3"/>
    <p:sldId id="283" r:id="rId4"/>
    <p:sldId id="256" r:id="rId5"/>
    <p:sldId id="277" r:id="rId6"/>
    <p:sldId id="264" r:id="rId7"/>
    <p:sldId id="265" r:id="rId8"/>
    <p:sldId id="281" r:id="rId9"/>
    <p:sldId id="263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5354" autoAdjust="0"/>
  </p:normalViewPr>
  <p:slideViewPr>
    <p:cSldViewPr>
      <p:cViewPr>
        <p:scale>
          <a:sx n="82" d="100"/>
          <a:sy n="82" d="100"/>
        </p:scale>
        <p:origin x="-917" y="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F42A86-607E-473E-9C0C-30A7B1941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79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DBFE50-02B7-4BA9-A5CD-317DC1E278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618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74ABA-5618-48BE-9270-A01299A22D0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Density is the amount of matter within a certain volume.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2B0E-79B5-418F-8895-928B2F72B2C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16DD-F1D7-45DA-87F0-4600117BF9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EE17-3C97-472C-BD21-E7047ACF6E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809D47-6E6E-4D12-A2D8-D8646D793F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588B-B74E-4E90-A8AD-7EC02634D5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9B8E0B2-0232-4718-BAB6-4BE6B110B8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7CC1-814D-48CC-983C-7A3AE094E8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6333-62B9-4E72-AE3E-3240541875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55B3-E838-4B93-B703-2F2C014287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667-0861-4299-9191-1615D55EE6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1D253-831D-487E-9828-B0420E418E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66BD-C83C-4DE6-B1B5-F5FFD99CD6B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51A081-E3E2-4CFB-AE2D-9F2FDBDDEDA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Calculating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Density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Coach Dave Edinger</a:t>
            </a:r>
          </a:p>
          <a:p>
            <a:r>
              <a:rPr lang="en-US" dirty="0" smtClean="0"/>
              <a:t>J. C. Booth Middle School</a:t>
            </a:r>
          </a:p>
          <a:p>
            <a:r>
              <a:rPr lang="en-US" dirty="0" smtClean="0"/>
              <a:t>Physical Science (8A)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085461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2"/>
                </a:solidFill>
              </a:rPr>
              <a:t>Now, let’s try some problems…</a:t>
            </a:r>
            <a:endParaRPr lang="en-US" sz="4000" b="1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860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Thinking Caps 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n-US" sz="4800" dirty="0" smtClean="0"/>
              <a:t>!!!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548004"/>
            <a:ext cx="2160850" cy="1059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592385"/>
            <a:ext cx="899160" cy="929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941260"/>
            <a:ext cx="97536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041857"/>
            <a:ext cx="8534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0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27" presetClass="emph" presetSubtype="0" fill="remove" nodeType="afterEffect">
                                  <p:stCondLst>
                                    <p:cond delay="1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" presetID="7" presetClass="emph" presetSubtype="2" fill="hold" nodeType="afterEffect">
                                  <p:stCondLst>
                                    <p:cond delay="2750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4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5400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2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/>
              <a:t>Which </a:t>
            </a:r>
            <a:r>
              <a:rPr lang="en-US" altLang="en-US" sz="4000" dirty="0" smtClean="0"/>
              <a:t>weighs more:</a:t>
            </a:r>
            <a:br>
              <a:rPr lang="en-US" altLang="en-US" sz="4000" dirty="0" smtClean="0"/>
            </a:br>
            <a:r>
              <a:rPr lang="en-US" altLang="en-US" sz="4000" dirty="0" smtClean="0">
                <a:solidFill>
                  <a:schemeClr val="bg2"/>
                </a:solidFill>
              </a:rPr>
              <a:t>1 kg of feathers or 1 kg of rocks?</a:t>
            </a:r>
            <a:r>
              <a:rPr lang="en-US" altLang="en-US" sz="4000" dirty="0">
                <a:solidFill>
                  <a:schemeClr val="bg2"/>
                </a:solidFill>
              </a:rPr>
              <a:t/>
            </a:r>
            <a:br>
              <a:rPr lang="en-US" altLang="en-US" sz="4000" dirty="0">
                <a:solidFill>
                  <a:schemeClr val="bg2"/>
                </a:solidFill>
              </a:rPr>
            </a:br>
            <a:r>
              <a:rPr lang="en-US" altLang="en-US" sz="4000" dirty="0"/>
              <a:t>Why</a:t>
            </a:r>
            <a:r>
              <a:rPr lang="en-US" altLang="en-US" sz="4000" dirty="0" smtClean="0"/>
              <a:t>?</a:t>
            </a:r>
            <a:endParaRPr lang="en-US" altLang="en-US" sz="4000" dirty="0"/>
          </a:p>
        </p:txBody>
      </p:sp>
      <p:pic>
        <p:nvPicPr>
          <p:cNvPr id="38916" name="Picture 4" descr="feathers_falling_hg_clr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18301"/>
            <a:ext cx="2667000" cy="18897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9" name="Picture 7" descr="ant_worker_carrying_rock_hg_clr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200400"/>
            <a:ext cx="2667000" cy="266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3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286000"/>
            <a:ext cx="3810000" cy="3810000"/>
          </a:xfrm>
        </p:spPr>
        <p:txBody>
          <a:bodyPr/>
          <a:lstStyle/>
          <a:p>
            <a:r>
              <a:rPr lang="en-US" altLang="en-US" dirty="0"/>
              <a:t>1 kg of feathers </a:t>
            </a:r>
          </a:p>
          <a:p>
            <a:pPr marL="137160" indent="0">
              <a:buNone/>
            </a:pPr>
            <a:endParaRPr lang="en-US" altLang="en-US" dirty="0" smtClean="0"/>
          </a:p>
          <a:p>
            <a:pPr marL="137160" indent="0">
              <a:buNone/>
            </a:pPr>
            <a:endParaRPr lang="en-US" altLang="en-US" dirty="0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828800"/>
            <a:ext cx="3810000" cy="42672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1 </a:t>
            </a:r>
            <a:r>
              <a:rPr lang="en-US" altLang="en-US" dirty="0"/>
              <a:t>kg of rock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2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>
                <a:solidFill>
                  <a:schemeClr val="bg2"/>
                </a:solidFill>
              </a:rPr>
              <a:t>Which </a:t>
            </a:r>
            <a:r>
              <a:rPr lang="en-US" altLang="en-US" sz="4000" dirty="0" smtClean="0">
                <a:solidFill>
                  <a:schemeClr val="bg2"/>
                </a:solidFill>
              </a:rPr>
              <a:t>would have the</a:t>
            </a:r>
            <a:br>
              <a:rPr lang="en-US" altLang="en-US" sz="4000" dirty="0" smtClean="0">
                <a:solidFill>
                  <a:schemeClr val="bg2"/>
                </a:solidFill>
              </a:rPr>
            </a:br>
            <a:r>
              <a:rPr lang="en-US" altLang="en-US" sz="4000" dirty="0" smtClean="0">
                <a:solidFill>
                  <a:schemeClr val="bg2"/>
                </a:solidFill>
              </a:rPr>
              <a:t>greater volume? mass</a:t>
            </a:r>
            <a:r>
              <a:rPr lang="en-US" altLang="en-US" sz="4000" dirty="0">
                <a:solidFill>
                  <a:schemeClr val="bg2"/>
                </a:solidFill>
              </a:rPr>
              <a:t>?</a:t>
            </a:r>
            <a:br>
              <a:rPr lang="en-US" altLang="en-US" sz="4000" dirty="0">
                <a:solidFill>
                  <a:schemeClr val="bg2"/>
                </a:solidFill>
              </a:rPr>
            </a:br>
            <a:r>
              <a:rPr lang="en-US" altLang="en-US" sz="4000" dirty="0"/>
              <a:t>Why</a:t>
            </a:r>
            <a:r>
              <a:rPr lang="en-US" altLang="en-US" sz="4000" dirty="0" smtClean="0"/>
              <a:t>?</a:t>
            </a:r>
            <a:endParaRPr lang="en-US" altLang="en-US" sz="4000" dirty="0"/>
          </a:p>
        </p:txBody>
      </p:sp>
      <p:pic>
        <p:nvPicPr>
          <p:cNvPr id="38916" name="Picture 4" descr="feathers_falling_hg_clr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18301"/>
            <a:ext cx="2667000" cy="18897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9" name="Picture 7" descr="ant_worker_carrying_rock_hg_clr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200400"/>
            <a:ext cx="2667000" cy="266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3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3810000" cy="4114800"/>
          </a:xfrm>
        </p:spPr>
        <p:txBody>
          <a:bodyPr/>
          <a:lstStyle/>
          <a:p>
            <a:r>
              <a:rPr lang="en-US" altLang="en-US" dirty="0"/>
              <a:t>1 kg of feathers </a:t>
            </a:r>
          </a:p>
          <a:p>
            <a:pPr marL="137160" indent="0">
              <a:buNone/>
            </a:pPr>
            <a:endParaRPr lang="en-US" altLang="en-US" dirty="0" smtClean="0"/>
          </a:p>
          <a:p>
            <a:pPr marL="137160" indent="0">
              <a:buNone/>
            </a:pPr>
            <a:endParaRPr lang="en-US" altLang="en-US" dirty="0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371600"/>
            <a:ext cx="3810000" cy="47244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1 </a:t>
            </a:r>
            <a:r>
              <a:rPr lang="en-US" altLang="en-US" dirty="0"/>
              <a:t>kg of rock</a:t>
            </a:r>
          </a:p>
        </p:txBody>
      </p:sp>
    </p:spTree>
    <p:extLst>
      <p:ext uri="{BB962C8B-B14F-4D97-AF65-F5344CB8AC3E}">
        <p14:creationId xmlns:p14="http://schemas.microsoft.com/office/powerpoint/2010/main" val="41674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3048000" y="0"/>
            <a:ext cx="3048000" cy="762000"/>
          </a:xfrm>
          <a:prstGeom prst="rect">
            <a:avLst/>
          </a:prstGeom>
          <a:ln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Impact"/>
              </a:rPr>
              <a:t>DENSITY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1600200"/>
            <a:ext cx="7924800" cy="1447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7543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2"/>
                </a:solidFill>
                <a:latin typeface="Kristen ITC" pitchFamily="66" charset="0"/>
              </a:rPr>
              <a:t>Density is defined as </a:t>
            </a:r>
            <a:r>
              <a:rPr lang="en-US" altLang="en-US" dirty="0">
                <a:solidFill>
                  <a:srgbClr val="C00000"/>
                </a:solidFill>
                <a:latin typeface="Kristen ITC" pitchFamily="66" charset="0"/>
              </a:rPr>
              <a:t>mass per unit volume</a:t>
            </a:r>
            <a:r>
              <a:rPr lang="en-US" altLang="en-US" dirty="0">
                <a:solidFill>
                  <a:schemeClr val="bg2"/>
                </a:solidFill>
                <a:latin typeface="Kristen ITC" pitchFamily="66" charset="0"/>
              </a:rPr>
              <a:t>.  It is a measure of how tightly packed and how heavy the molecules are in an object.  Density is the amount of matter within a certain volume.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04800" y="4876800"/>
            <a:ext cx="830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>
              <a:latin typeface="Kristen ITC" pitchFamily="66" charset="0"/>
            </a:endParaRPr>
          </a:p>
        </p:txBody>
      </p:sp>
      <p:pic>
        <p:nvPicPr>
          <p:cNvPr id="2064" name="Picture 16" descr="beakers_stir_stick_mo_a_l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3124200" cy="184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wat_10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35687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ice_10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95625"/>
            <a:ext cx="3608388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scale_up_down_lg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52" grpId="0" autoUpdateAnimBg="0"/>
      <p:bldP spid="20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Proof that water and ice have different densities </a:t>
            </a:r>
          </a:p>
        </p:txBody>
      </p:sp>
      <p:pic>
        <p:nvPicPr>
          <p:cNvPr id="36868" name="Picture 4" descr="ice_and_pop_lc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1" y="1905001"/>
            <a:ext cx="2305049" cy="35462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 dirty="0">
                <a:solidFill>
                  <a:schemeClr val="accent1"/>
                </a:solidFill>
              </a:rPr>
              <a:t>To find the density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10000" cy="4953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800" b="1" dirty="0" smtClean="0"/>
              <a:t>1.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chemeClr val="bg2"/>
                </a:solidFill>
              </a:rPr>
              <a:t>Find </a:t>
            </a:r>
            <a:r>
              <a:rPr lang="en-US" altLang="en-US" sz="2800" b="1" dirty="0">
                <a:solidFill>
                  <a:schemeClr val="bg2"/>
                </a:solidFill>
              </a:rPr>
              <a:t>the mass </a:t>
            </a:r>
            <a:r>
              <a:rPr lang="en-US" altLang="en-US" sz="2800" b="1" dirty="0" smtClean="0">
                <a:solidFill>
                  <a:schemeClr val="bg2"/>
                </a:solidFill>
              </a:rPr>
              <a:t>of</a:t>
            </a:r>
          </a:p>
          <a:p>
            <a:pPr>
              <a:buFontTx/>
              <a:buNone/>
            </a:pPr>
            <a:r>
              <a:rPr lang="en-US" altLang="en-US" sz="2800" b="1" dirty="0" smtClean="0">
                <a:solidFill>
                  <a:schemeClr val="bg2"/>
                </a:solidFill>
              </a:rPr>
              <a:t>   the </a:t>
            </a:r>
            <a:r>
              <a:rPr lang="en-US" altLang="en-US" sz="2800" b="1" dirty="0">
                <a:solidFill>
                  <a:schemeClr val="bg2"/>
                </a:solidFill>
              </a:rPr>
              <a:t>object</a:t>
            </a:r>
          </a:p>
          <a:p>
            <a:pPr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800" b="1" dirty="0" smtClean="0"/>
              <a:t>2.</a:t>
            </a:r>
            <a:r>
              <a:rPr lang="en-US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en-US" sz="2800" b="1" dirty="0">
                <a:solidFill>
                  <a:schemeClr val="bg2"/>
                </a:solidFill>
              </a:rPr>
              <a:t>Find the volume of the object</a:t>
            </a:r>
          </a:p>
          <a:p>
            <a:pPr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800" b="1" dirty="0" smtClean="0"/>
              <a:t>3.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chemeClr val="bg2"/>
                </a:solidFill>
              </a:rPr>
              <a:t>Divide</a:t>
            </a:r>
            <a:r>
              <a:rPr lang="en-US" altLang="en-US" sz="2800" dirty="0" smtClean="0"/>
              <a:t>                </a:t>
            </a:r>
          </a:p>
          <a:p>
            <a:pPr>
              <a:buFontTx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sz="2800" b="1" dirty="0" smtClean="0"/>
              <a:t>Density </a:t>
            </a:r>
            <a:r>
              <a:rPr lang="en-US" altLang="en-US" sz="2800" b="1" dirty="0"/>
              <a:t>=  </a:t>
            </a:r>
            <a:r>
              <a:rPr lang="en-US" altLang="en-US" sz="2800" b="1" u="sng" dirty="0"/>
              <a:t>  Mass  </a:t>
            </a:r>
          </a:p>
          <a:p>
            <a:pPr>
              <a:buFontTx/>
              <a:buNone/>
            </a:pPr>
            <a:r>
              <a:rPr lang="en-US" altLang="en-US" sz="2800" b="1" dirty="0"/>
              <a:t>                     </a:t>
            </a:r>
            <a:r>
              <a:rPr lang="en-US" altLang="en-US" sz="2800" b="1" dirty="0" smtClean="0"/>
              <a:t>  Volume</a:t>
            </a:r>
            <a:endParaRPr lang="en-US" altLang="en-US" sz="2800" b="1" dirty="0"/>
          </a:p>
        </p:txBody>
      </p:sp>
      <p:pic>
        <p:nvPicPr>
          <p:cNvPr id="13316" name="Picture 4" descr="3Beam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295400"/>
            <a:ext cx="2286000" cy="152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1" name="Picture 9" descr="gradpic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276600"/>
            <a:ext cx="3124200" cy="289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839755" y="41910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solidFill>
                  <a:schemeClr val="tx2"/>
                </a:solidFill>
              </a:rPr>
              <a:t>Units for density </a:t>
            </a:r>
            <a:r>
              <a:rPr lang="en-US" altLang="en-US" sz="4000" dirty="0">
                <a:solidFill>
                  <a:schemeClr val="bg2">
                    <a:lumMod val="75000"/>
                  </a:schemeClr>
                </a:solidFill>
              </a:rPr>
              <a:t>g/cm</a:t>
            </a:r>
            <a:r>
              <a:rPr lang="en-US" altLang="en-US" sz="4000" baseline="30000" dirty="0">
                <a:solidFill>
                  <a:schemeClr val="bg2">
                    <a:lumMod val="75000"/>
                  </a:schemeClr>
                </a:solidFill>
              </a:rPr>
              <a:t>3</a:t>
            </a:r>
            <a:r>
              <a:rPr lang="en-US" altLang="en-US" sz="4000" baseline="30000" dirty="0">
                <a:solidFill>
                  <a:schemeClr val="tx2"/>
                </a:solidFill>
              </a:rPr>
              <a:t> </a:t>
            </a:r>
            <a:r>
              <a:rPr lang="en-US" altLang="en-US" sz="4000" dirty="0">
                <a:solidFill>
                  <a:schemeClr val="tx2"/>
                </a:solidFill>
              </a:rPr>
              <a:t>or </a:t>
            </a:r>
            <a:r>
              <a:rPr lang="en-US" altLang="en-US" sz="4000" dirty="0">
                <a:solidFill>
                  <a:schemeClr val="bg2">
                    <a:lumMod val="75000"/>
                  </a:schemeClr>
                </a:solidFill>
              </a:rPr>
              <a:t>g/ml</a:t>
            </a:r>
            <a:endParaRPr lang="en-US" altLang="en-US" sz="4000" baseline="30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6388" name="Picture 4" descr="dmv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524000"/>
            <a:ext cx="6705600" cy="243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70857" y="609600"/>
            <a:ext cx="320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>
                <a:solidFill>
                  <a:schemeClr val="bg2">
                    <a:lumMod val="75000"/>
                  </a:schemeClr>
                </a:solidFill>
              </a:rPr>
              <a:t>Formula: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867608" y="834798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      M </a:t>
            </a:r>
            <a:r>
              <a:rPr lang="en-US" altLang="en-US" dirty="0"/>
              <a:t>= mass   V= volume  D = density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4800" y="55626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M = D x V                            </a:t>
            </a:r>
            <a:r>
              <a:rPr lang="en-US" altLang="en-US" dirty="0" err="1"/>
              <a:t>V</a:t>
            </a:r>
            <a:r>
              <a:rPr lang="en-US" altLang="en-US" dirty="0"/>
              <a:t> = M / D                     </a:t>
            </a:r>
            <a:r>
              <a:rPr lang="en-US" altLang="en-US" dirty="0" err="1"/>
              <a:t>D</a:t>
            </a:r>
            <a:r>
              <a:rPr lang="en-US" altLang="en-US" dirty="0"/>
              <a:t> = M / V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609600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000">
                <a:latin typeface="Kristen ITC" pitchFamily="66" charset="0"/>
              </a:rPr>
              <a:t>Find the mass of the object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000">
                <a:latin typeface="Kristen ITC" pitchFamily="66" charset="0"/>
              </a:rPr>
              <a:t>Find the volume of the object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000">
                <a:latin typeface="Kristen ITC" pitchFamily="66" charset="0"/>
              </a:rPr>
              <a:t>Divide : Density = Mass - Volume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57200" y="457200"/>
            <a:ext cx="21804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To find density</a:t>
            </a: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: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81000" y="3886200"/>
            <a:ext cx="80010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000" baseline="30000">
              <a:latin typeface="Kristen ITC" pitchFamily="66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04800" y="2819400"/>
            <a:ext cx="8153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Kristen ITC" pitchFamily="66" charset="0"/>
              </a:rPr>
              <a:t>Example:</a:t>
            </a:r>
          </a:p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Kristen ITC" pitchFamily="66" charset="0"/>
              </a:rPr>
              <a:t>  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If the mass of an object is 35 grams and it takes up 7 cm</a:t>
            </a:r>
            <a:r>
              <a:rPr lang="en-US" altLang="en-US" sz="2000" baseline="30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3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 of space, calculate the density.</a:t>
            </a:r>
          </a:p>
        </p:txBody>
      </p:sp>
      <p:pic>
        <p:nvPicPr>
          <p:cNvPr id="48134" name="Picture 6" descr="calculator_handtping__a_l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160972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7" descr="brain_thinking_lg_cl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47" y="625151"/>
            <a:ext cx="2514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86200" y="609600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000">
                <a:latin typeface="Kristen ITC" pitchFamily="66" charset="0"/>
              </a:rPr>
              <a:t>Find the mass of the object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000">
                <a:latin typeface="Kristen ITC" pitchFamily="66" charset="0"/>
              </a:rPr>
              <a:t>Find the volume of the object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US" altLang="en-US" sz="2000">
                <a:latin typeface="Kristen ITC" pitchFamily="66" charset="0"/>
              </a:rPr>
              <a:t>Divide : Density = Mass - Volume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457200"/>
            <a:ext cx="21804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To find density</a:t>
            </a: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: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1000" y="3886200"/>
            <a:ext cx="8001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Set up your density problems like this:</a:t>
            </a:r>
          </a:p>
          <a:p>
            <a:pPr>
              <a:spcBef>
                <a:spcPct val="50000"/>
              </a:spcBef>
            </a:pPr>
            <a:endParaRPr lang="en-US" altLang="en-US" sz="2000" b="1" dirty="0">
              <a:latin typeface="Kristen ITC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Given: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  </a:t>
            </a:r>
            <a:r>
              <a:rPr lang="en-US" altLang="en-US" sz="2000" dirty="0">
                <a:latin typeface="Kristen ITC" pitchFamily="66" charset="0"/>
              </a:rPr>
              <a:t>Mass = 35 grams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	</a:t>
            </a:r>
            <a:r>
              <a:rPr lang="en-US" altLang="en-US" sz="2000" b="1" dirty="0" smtClean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Unknown</a:t>
            </a:r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: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  </a:t>
            </a:r>
            <a:r>
              <a:rPr lang="en-US" altLang="en-US" sz="2000" dirty="0">
                <a:latin typeface="Kristen ITC" pitchFamily="66" charset="0"/>
              </a:rPr>
              <a:t>Density (g/ cm</a:t>
            </a:r>
            <a:r>
              <a:rPr lang="en-US" altLang="en-US" sz="2000" baseline="30000" dirty="0">
                <a:latin typeface="Kristen ITC" pitchFamily="66" charset="0"/>
              </a:rPr>
              <a:t>3</a:t>
            </a:r>
            <a:r>
              <a:rPr lang="en-US" altLang="en-US" sz="2000" dirty="0">
                <a:latin typeface="Kristen ITC" pitchFamily="66" charset="0"/>
              </a:rPr>
              <a:t>)  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	</a:t>
            </a:r>
            <a:r>
              <a:rPr lang="en-US" altLang="en-US" sz="2000" dirty="0">
                <a:latin typeface="Kristen ITC" pitchFamily="66" charset="0"/>
              </a:rPr>
              <a:t>Volume = 7 cm</a:t>
            </a:r>
            <a:r>
              <a:rPr lang="en-US" altLang="en-US" sz="2000" baseline="30000" dirty="0">
                <a:latin typeface="Kristen ITC" pitchFamily="66" charset="0"/>
              </a:rPr>
              <a:t>3</a:t>
            </a:r>
            <a:r>
              <a:rPr lang="en-US" altLang="en-US" sz="2000" dirty="0">
                <a:latin typeface="Kristen ITC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Formula: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  </a:t>
            </a:r>
            <a:r>
              <a:rPr lang="en-US" altLang="en-US" sz="2000" dirty="0">
                <a:latin typeface="Kristen ITC" pitchFamily="66" charset="0"/>
              </a:rPr>
              <a:t>D = M / V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		</a:t>
            </a:r>
            <a:r>
              <a:rPr lang="en-US" altLang="en-US" sz="2000" b="1" dirty="0" smtClean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Solution</a:t>
            </a:r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: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 </a:t>
            </a: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   </a:t>
            </a:r>
            <a:r>
              <a:rPr lang="en-US" altLang="en-US" sz="2000" dirty="0" smtClean="0">
                <a:latin typeface="Kristen ITC" pitchFamily="66" charset="0"/>
              </a:rPr>
              <a:t>D </a:t>
            </a:r>
            <a:r>
              <a:rPr lang="en-US" altLang="en-US" sz="2000" dirty="0">
                <a:latin typeface="Kristen ITC" pitchFamily="66" charset="0"/>
              </a:rPr>
              <a:t>= 35g/7 cm</a:t>
            </a:r>
            <a:r>
              <a:rPr lang="en-US" altLang="en-US" sz="2000" baseline="30000" dirty="0">
                <a:latin typeface="Kristen ITC" pitchFamily="66" charset="0"/>
              </a:rPr>
              <a:t>3</a:t>
            </a:r>
            <a:r>
              <a:rPr lang="en-US" altLang="en-US" sz="2000" dirty="0">
                <a:latin typeface="Kristen ITC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					</a:t>
            </a: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       </a:t>
            </a:r>
            <a:r>
              <a:rPr lang="en-US" altLang="en-US" sz="2000" dirty="0" smtClean="0">
                <a:latin typeface="Kristen ITC" pitchFamily="66" charset="0"/>
              </a:rPr>
              <a:t>D </a:t>
            </a:r>
            <a:r>
              <a:rPr lang="en-US" altLang="en-US" sz="2000" dirty="0">
                <a:latin typeface="Kristen ITC" pitchFamily="66" charset="0"/>
              </a:rPr>
              <a:t>= 5 g/cm</a:t>
            </a:r>
            <a:r>
              <a:rPr lang="en-US" altLang="en-US" sz="2000" baseline="30000" dirty="0">
                <a:latin typeface="Kristen ITC" pitchFamily="66" charset="0"/>
              </a:rPr>
              <a:t>3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04800" y="3018777"/>
            <a:ext cx="8153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Kristen ITC" pitchFamily="66" charset="0"/>
              </a:rPr>
              <a:t>Example:  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If the mass of an object is 35 grams and it takes up  </a:t>
            </a: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   7 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cm</a:t>
            </a:r>
            <a:r>
              <a:rPr lang="en-US" altLang="en-US" sz="2000" baseline="30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3</a:t>
            </a:r>
            <a:r>
              <a:rPr lang="en-US" altLang="en-US" sz="2000" dirty="0">
                <a:solidFill>
                  <a:schemeClr val="bg2">
                    <a:lumMod val="75000"/>
                  </a:schemeClr>
                </a:solidFill>
                <a:latin typeface="Kristen ITC" pitchFamily="66" charset="0"/>
              </a:rPr>
              <a:t> of space, calculate the density.</a:t>
            </a:r>
          </a:p>
        </p:txBody>
      </p:sp>
      <p:pic>
        <p:nvPicPr>
          <p:cNvPr id="12296" name="Picture 8" descr="calculator_handtping__a_l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819" y="3896599"/>
            <a:ext cx="160972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9" name="Picture 11" descr="brain_thinking_lg_cl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0377"/>
            <a:ext cx="2514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1232</TotalTime>
  <Words>282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Kristen ITC</vt:lpstr>
      <vt:lpstr>Wingdings</vt:lpstr>
      <vt:lpstr>Apex</vt:lpstr>
      <vt:lpstr>Calculating Density</vt:lpstr>
      <vt:lpstr>Which weighs more: 1 kg of feathers or 1 kg of rocks? Why?</vt:lpstr>
      <vt:lpstr>Which would have the greater volume? mass? Why?</vt:lpstr>
      <vt:lpstr>PowerPoint Presentation</vt:lpstr>
      <vt:lpstr>Proof that water and ice have different densities </vt:lpstr>
      <vt:lpstr>To find the density</vt:lpstr>
      <vt:lpstr>Units for density g/cm3 or g/ml</vt:lpstr>
      <vt:lpstr>PowerPoint Presentation</vt:lpstr>
      <vt:lpstr>PowerPoint Presentation</vt:lpstr>
      <vt:lpstr>PowerPoint Presentation</vt:lpstr>
    </vt:vector>
  </TitlesOfParts>
  <Company>LUFSD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David Edinger</cp:lastModifiedBy>
  <cp:revision>26</cp:revision>
  <dcterms:created xsi:type="dcterms:W3CDTF">2002-09-23T13:36:09Z</dcterms:created>
  <dcterms:modified xsi:type="dcterms:W3CDTF">2013-09-22T11:32:32Z</dcterms:modified>
</cp:coreProperties>
</file>